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5" r:id="rId4"/>
    <p:sldId id="283" r:id="rId5"/>
    <p:sldId id="258" r:id="rId6"/>
    <p:sldId id="288" r:id="rId7"/>
    <p:sldId id="287" r:id="rId8"/>
    <p:sldId id="297" r:id="rId9"/>
    <p:sldId id="296" r:id="rId10"/>
    <p:sldId id="298" r:id="rId11"/>
    <p:sldId id="293" r:id="rId12"/>
    <p:sldId id="294" r:id="rId13"/>
    <p:sldId id="295" r:id="rId14"/>
    <p:sldId id="299" r:id="rId15"/>
    <p:sldId id="290" r:id="rId16"/>
    <p:sldId id="291" r:id="rId17"/>
    <p:sldId id="292" r:id="rId18"/>
    <p:sldId id="289" r:id="rId19"/>
    <p:sldId id="286" r:id="rId20"/>
    <p:sldId id="270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  <p:embeddedFont>
      <p:font typeface="Poppins Semi-Bold" panose="020B0604020202020204" charset="0"/>
      <p:regular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900"/>
    <a:srgbClr val="3BA0BB"/>
    <a:srgbClr val="5FB5CD"/>
    <a:srgbClr val="FFDD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37" autoAdjust="0"/>
  </p:normalViewPr>
  <p:slideViewPr>
    <p:cSldViewPr>
      <p:cViewPr varScale="1">
        <p:scale>
          <a:sx n="49" d="100"/>
          <a:sy n="49" d="100"/>
        </p:scale>
        <p:origin x="1070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4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38046-F13D-4D6A-AF24-D72C9DCE9F3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70EC4-7F1F-499E-8023-BE634344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DASHBOARD_VERSION="v2.7.0“</a:t>
            </a:r>
            <a:br>
              <a:rPr lang="en-US" dirty="0"/>
            </a:br>
            <a:r>
              <a:rPr lang="en-US" dirty="0" err="1"/>
              <a:t>kubectl</a:t>
            </a:r>
            <a:r>
              <a:rPr lang="en-US" dirty="0"/>
              <a:t> apply -f https://raw.githubusercontent.com/kubernetes/dashboard/${DASHBOARD_VERSION}/aio/deploy/recommended.yaml</a:t>
            </a:r>
          </a:p>
          <a:p>
            <a:endParaRPr lang="en-US" dirty="0"/>
          </a:p>
          <a:p>
            <a:r>
              <a:rPr lang="en-US" dirty="0"/>
              <a:t>Run: </a:t>
            </a:r>
            <a:r>
              <a:rPr lang="en-US" dirty="0" err="1"/>
              <a:t>kubectl</a:t>
            </a:r>
            <a:r>
              <a:rPr lang="en-US" dirty="0"/>
              <a:t> proxy --port=8080 --address=0.0.0.0 --disable-filter=true &amp;</a:t>
            </a:r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eks</a:t>
            </a:r>
            <a:r>
              <a:rPr lang="en-US" dirty="0"/>
              <a:t> get-token --cluster-name </a:t>
            </a:r>
            <a:r>
              <a:rPr lang="en-US" dirty="0" err="1"/>
              <a:t>eksworkshop-eksctl</a:t>
            </a:r>
            <a:r>
              <a:rPr lang="en-US" dirty="0"/>
              <a:t> | </a:t>
            </a:r>
            <a:r>
              <a:rPr lang="en-US" dirty="0" err="1"/>
              <a:t>jq</a:t>
            </a:r>
            <a:r>
              <a:rPr lang="en-US" dirty="0"/>
              <a:t> -r '.</a:t>
            </a:r>
            <a:r>
              <a:rPr lang="en-US" dirty="0" err="1"/>
              <a:t>status.token</a:t>
            </a:r>
            <a:r>
              <a:rPr lang="en-US" dirty="0"/>
              <a:t>’</a:t>
            </a:r>
          </a:p>
          <a:p>
            <a:r>
              <a:rPr lang="en-US" b="1" i="0" dirty="0">
                <a:solidFill>
                  <a:srgbClr val="323235"/>
                </a:solidFill>
                <a:effectLst/>
                <a:latin typeface="Work Sans" pitchFamily="2" charset="0"/>
              </a:rPr>
              <a:t>Tools / Preview / Preview Running Application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/v1/namespaces/</a:t>
            </a:r>
            <a:r>
              <a:rPr lang="en-US" dirty="0" err="1"/>
              <a:t>kubernetes</a:t>
            </a:r>
            <a:r>
              <a:rPr lang="en-US" dirty="0"/>
              <a:t>-dashboard/services/</a:t>
            </a:r>
            <a:r>
              <a:rPr lang="en-US" dirty="0" err="1"/>
              <a:t>https:kubernetes-dashboard</a:t>
            </a:r>
            <a:r>
              <a:rPr lang="en-US" dirty="0"/>
              <a:t>:/proxy/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70EC4-7F1F-499E-8023-BE634344C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9EBC8-B7B8-C472-FCCE-14755BECDDF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32838" y="10071100"/>
            <a:ext cx="8509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 -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hyperlink" Target="https://api.github.com/repos/freeCodeCamp/mobile/issues/comm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pi.github.com/repos/freeCodeCamp/mobile/stats/contributors" TargetMode="External"/><Relationship Id="rId5" Type="http://schemas.openxmlformats.org/officeDocument/2006/relationships/hyperlink" Target="https://api.github.com/repos/freeCodeCamp/mobile/contributors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api.github.com/repos/freeCodeCamp/mobile/issu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74275" y="-48330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67469" r="-674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4728" y="8443641"/>
            <a:ext cx="689007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2629" dirty="0">
                <a:solidFill>
                  <a:srgbClr val="9B9FA4"/>
                </a:solidFill>
                <a:latin typeface="Poppins Semi-Bold"/>
              </a:rPr>
              <a:t>Devani Yasora Withanapathirana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729" y="3238500"/>
            <a:ext cx="8319433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0"/>
              </a:lnSpc>
            </a:pPr>
            <a:r>
              <a:rPr lang="en-US" sz="7123" dirty="0">
                <a:solidFill>
                  <a:srgbClr val="000000"/>
                </a:solidFill>
                <a:latin typeface="Poppins Bold"/>
              </a:rPr>
              <a:t>DEVELOPERIQ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4729" y="4285208"/>
            <a:ext cx="6979151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0"/>
              </a:lnSpc>
            </a:pPr>
            <a:r>
              <a:rPr lang="en-US" sz="7123" dirty="0">
                <a:solidFill>
                  <a:srgbClr val="0E8388"/>
                </a:solidFill>
                <a:latin typeface="Poppins Bold"/>
              </a:rPr>
              <a:t>PRODUCTIVITY CALCULATOR</a:t>
            </a:r>
          </a:p>
        </p:txBody>
      </p:sp>
      <p:pic>
        <p:nvPicPr>
          <p:cNvPr id="20" name="Picture 19" descr="Robert Gordon University - Wikipedia">
            <a:extLst>
              <a:ext uri="{FF2B5EF4-FFF2-40B4-BE49-F238E27FC236}">
                <a16:creationId xmlns:a16="http://schemas.microsoft.com/office/drawing/2014/main" id="{989F8431-31B9-4806-6FAF-AB838BCAC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11" y="936849"/>
            <a:ext cx="1621971" cy="166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Informatics Institute of Technology (IIT) | Facebook">
            <a:extLst>
              <a:ext uri="{FF2B5EF4-FFF2-40B4-BE49-F238E27FC236}">
                <a16:creationId xmlns:a16="http://schemas.microsoft.com/office/drawing/2014/main" id="{FA75C4DB-6952-E8D7-B1E5-2104E4125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32" y="887408"/>
            <a:ext cx="1817692" cy="18176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882294-D6F9-DDF8-9282-0217E2E33BE5}"/>
              </a:ext>
            </a:extLst>
          </p:cNvPr>
          <p:cNvSpPr txBox="1"/>
          <p:nvPr/>
        </p:nvSpPr>
        <p:spPr>
          <a:xfrm>
            <a:off x="1029411" y="6591300"/>
            <a:ext cx="11624872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CMM707</a:t>
            </a:r>
            <a:r>
              <a:rPr lang="en-US" sz="3600" b="1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COMPUTING</a:t>
            </a:r>
            <a:r>
              <a:rPr lang="en-US" sz="3600" b="1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5639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566465" y="1705793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MICROSERVICES - 2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9A1A5-A0F7-6751-7034-E5C1A0CC8062}"/>
              </a:ext>
            </a:extLst>
          </p:cNvPr>
          <p:cNvSpPr txBox="1"/>
          <p:nvPr/>
        </p:nvSpPr>
        <p:spPr>
          <a:xfrm>
            <a:off x="1478280" y="3123460"/>
            <a:ext cx="10485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Perform productivity calculations.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A4776-4811-2C84-5FE5-43B4D5D3E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66"/>
          <a:stretch/>
        </p:blipFill>
        <p:spPr>
          <a:xfrm>
            <a:off x="9126791" y="2220165"/>
            <a:ext cx="9085009" cy="1323136"/>
          </a:xfrm>
          <a:prstGeom prst="rect">
            <a:avLst/>
          </a:prstGeom>
        </p:spPr>
      </p:pic>
      <p:sp>
        <p:nvSpPr>
          <p:cNvPr id="16" name="TextBox 27">
            <a:extLst>
              <a:ext uri="{FF2B5EF4-FFF2-40B4-BE49-F238E27FC236}">
                <a16:creationId xmlns:a16="http://schemas.microsoft.com/office/drawing/2014/main" id="{43EC9ABC-7325-BEEF-6384-F65BC26A97EA}"/>
              </a:ext>
            </a:extLst>
          </p:cNvPr>
          <p:cNvSpPr txBox="1"/>
          <p:nvPr/>
        </p:nvSpPr>
        <p:spPr>
          <a:xfrm>
            <a:off x="566465" y="4229100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MICROSERVICES - 3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2FCA9-0988-96D8-FE0C-15D2865165C8}"/>
              </a:ext>
            </a:extLst>
          </p:cNvPr>
          <p:cNvSpPr txBox="1"/>
          <p:nvPr/>
        </p:nvSpPr>
        <p:spPr>
          <a:xfrm>
            <a:off x="1478280" y="5646767"/>
            <a:ext cx="10485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Display final productivity values.</a:t>
            </a:r>
            <a:endParaRPr lang="en-US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3D40C8-3B58-0FF4-29FD-6994EF59B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6348502"/>
            <a:ext cx="8649450" cy="3520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720F67-2B5E-2723-39A9-A48EBA69D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791" y="4805525"/>
            <a:ext cx="9085009" cy="51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924987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DYNAMODB DATABASE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70EC98-4240-C077-CFE2-AC1E189D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67" y="3834750"/>
            <a:ext cx="10866033" cy="3115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BADD99-5022-104A-31B0-F713B6E21E5D}"/>
              </a:ext>
            </a:extLst>
          </p:cNvPr>
          <p:cNvSpPr txBox="1"/>
          <p:nvPr/>
        </p:nvSpPr>
        <p:spPr>
          <a:xfrm>
            <a:off x="10896600" y="8929926"/>
            <a:ext cx="6553200" cy="8617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Show python script used to create 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405820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924987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CICD PIPELINE</a:t>
            </a:r>
          </a:p>
        </p:txBody>
      </p:sp>
      <p:pic>
        <p:nvPicPr>
          <p:cNvPr id="13" name="Picture 12" descr="Continuous Deployment to Kubernetes using AWS CodeCommit, AWS CodeBuild,  AWS CodePipeline and AWS ECR. - 1CloudHub: Digital Transformation –  Advisory | Solutions | Implementation">
            <a:extLst>
              <a:ext uri="{FF2B5EF4-FFF2-40B4-BE49-F238E27FC236}">
                <a16:creationId xmlns:a16="http://schemas.microsoft.com/office/drawing/2014/main" id="{272BE877-E884-7057-9317-B1AC16886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5012" r="2275" b="6813"/>
          <a:stretch/>
        </p:blipFill>
        <p:spPr bwMode="auto">
          <a:xfrm>
            <a:off x="435814" y="2992041"/>
            <a:ext cx="7208433" cy="30451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B5BDD-D7FD-D111-D3B2-2303BFEC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020162"/>
            <a:ext cx="10035086" cy="36108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06355-506E-170F-6024-F168FDE225A1}"/>
              </a:ext>
            </a:extLst>
          </p:cNvPr>
          <p:cNvSpPr txBox="1"/>
          <p:nvPr/>
        </p:nvSpPr>
        <p:spPr>
          <a:xfrm>
            <a:off x="8077200" y="25643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ECR Repositories: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9DB814-6DA3-3F9E-D37D-93B5D52E7C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18" r="3891"/>
          <a:stretch/>
        </p:blipFill>
        <p:spPr>
          <a:xfrm>
            <a:off x="8077200" y="7413758"/>
            <a:ext cx="10169903" cy="24541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838B2-E8E0-21E8-605C-1257365F67E5}"/>
              </a:ext>
            </a:extLst>
          </p:cNvPr>
          <p:cNvSpPr txBox="1"/>
          <p:nvPr/>
        </p:nvSpPr>
        <p:spPr>
          <a:xfrm>
            <a:off x="8092440" y="6837702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CodeCommit</a:t>
            </a:r>
            <a:r>
              <a:rPr lang="en-US" dirty="0"/>
              <a:t> Repositories:</a:t>
            </a:r>
          </a:p>
        </p:txBody>
      </p:sp>
    </p:spTree>
    <p:extLst>
      <p:ext uri="{BB962C8B-B14F-4D97-AF65-F5344CB8AC3E}">
        <p14:creationId xmlns:p14="http://schemas.microsoft.com/office/powerpoint/2010/main" val="63741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914400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916898" y="1924987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CICD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06355-506E-170F-6024-F168FDE225A1}"/>
              </a:ext>
            </a:extLst>
          </p:cNvPr>
          <p:cNvSpPr txBox="1"/>
          <p:nvPr/>
        </p:nvSpPr>
        <p:spPr>
          <a:xfrm>
            <a:off x="919145" y="3121919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Code pipelined for 3 microservices: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4095DB-99D0-A7CE-7057-61A80B66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5" y="3951880"/>
            <a:ext cx="11430991" cy="36655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B9C1DE-AB27-3083-C38E-154709824A65}"/>
              </a:ext>
            </a:extLst>
          </p:cNvPr>
          <p:cNvSpPr txBox="1"/>
          <p:nvPr/>
        </p:nvSpPr>
        <p:spPr>
          <a:xfrm>
            <a:off x="9530736" y="803463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 CICD pipelines</a:t>
            </a:r>
          </a:p>
        </p:txBody>
      </p:sp>
    </p:spTree>
    <p:extLst>
      <p:ext uri="{BB962C8B-B14F-4D97-AF65-F5344CB8AC3E}">
        <p14:creationId xmlns:p14="http://schemas.microsoft.com/office/powerpoint/2010/main" val="335177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557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924987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TEST SUITE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AE78ED-12EB-D434-B95C-9520B3E7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04" y="3821822"/>
            <a:ext cx="17031404" cy="4750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B8063-C3C2-913C-F2D9-EF98D5BCA7ED}"/>
              </a:ext>
            </a:extLst>
          </p:cNvPr>
          <p:cNvSpPr txBox="1"/>
          <p:nvPr/>
        </p:nvSpPr>
        <p:spPr>
          <a:xfrm>
            <a:off x="1021167" y="3162300"/>
            <a:ext cx="7589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JMeter</a:t>
            </a:r>
            <a:endParaRPr lang="en-US" sz="2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1E9A3-5C4F-DE24-DCB5-57345115D3D1}"/>
              </a:ext>
            </a:extLst>
          </p:cNvPr>
          <p:cNvSpPr txBox="1"/>
          <p:nvPr/>
        </p:nvSpPr>
        <p:spPr>
          <a:xfrm>
            <a:off x="3901966" y="4137401"/>
            <a:ext cx="10484068" cy="1089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1800" dirty="0">
                <a:solidFill>
                  <a:srgbClr val="FFC000"/>
                </a:solidFill>
                <a:latin typeface="Poppins Bold"/>
              </a:rPr>
              <a:t>TEST SUITE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3BD32-2B35-A8A4-3CCB-DCE2F8EA13EC}"/>
              </a:ext>
            </a:extLst>
          </p:cNvPr>
          <p:cNvSpPr txBox="1"/>
          <p:nvPr/>
        </p:nvSpPr>
        <p:spPr>
          <a:xfrm>
            <a:off x="3901966" y="4137401"/>
            <a:ext cx="10484068" cy="1089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1800" dirty="0">
                <a:solidFill>
                  <a:srgbClr val="FFC000"/>
                </a:solidFill>
                <a:latin typeface="Poppins Bold"/>
              </a:rPr>
              <a:t>TEST SUITE</a:t>
            </a:r>
          </a:p>
        </p:txBody>
      </p:sp>
    </p:spTree>
    <p:extLst>
      <p:ext uri="{BB962C8B-B14F-4D97-AF65-F5344CB8AC3E}">
        <p14:creationId xmlns:p14="http://schemas.microsoft.com/office/powerpoint/2010/main" val="52813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654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647700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562100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TEST SUITE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B8063-C3C2-913C-F2D9-EF98D5BCA7ED}"/>
              </a:ext>
            </a:extLst>
          </p:cNvPr>
          <p:cNvSpPr txBox="1"/>
          <p:nvPr/>
        </p:nvSpPr>
        <p:spPr>
          <a:xfrm>
            <a:off x="1021167" y="2746564"/>
            <a:ext cx="1566663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test case code implemented for Microservice 1- Extract data from GitHub:</a:t>
            </a:r>
          </a:p>
          <a:p>
            <a:r>
              <a:rPr lang="en-US" sz="25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nit test for an HTTP GET request to a specific endpoint of a web service. It verifies the expected status code and the format of the JSON response. If any assertions fail during the test execution, the test will report an error.</a:t>
            </a:r>
            <a:endParaRPr lang="en-US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453518-D310-44F4-8359-AB45B5A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4152900"/>
            <a:ext cx="15849600" cy="548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C47D2-33DE-C23D-8F84-FA27F7C2A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9534699"/>
            <a:ext cx="15849600" cy="8375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6512AB-9546-5389-5713-A85B36B95A3F}"/>
              </a:ext>
            </a:extLst>
          </p:cNvPr>
          <p:cNvSpPr txBox="1"/>
          <p:nvPr/>
        </p:nvSpPr>
        <p:spPr>
          <a:xfrm>
            <a:off x="9601200" y="4417070"/>
            <a:ext cx="6553200" cy="4770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 </a:t>
            </a:r>
            <a:r>
              <a:rPr lang="en-US" sz="25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unittest</a:t>
            </a:r>
            <a:r>
              <a:rPr lang="en-US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Show output using cloud9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C5DF10-2EF4-870A-499C-4CAF3FB0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4305300"/>
            <a:ext cx="1584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8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924987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MONITORING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DC3BDA-6F08-D309-BD9B-7631A5E69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117" y="3160890"/>
            <a:ext cx="14703764" cy="6783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180E30-1550-CE57-9D51-AF469319BA2F}"/>
              </a:ext>
            </a:extLst>
          </p:cNvPr>
          <p:cNvSpPr txBox="1"/>
          <p:nvPr/>
        </p:nvSpPr>
        <p:spPr>
          <a:xfrm>
            <a:off x="9601200" y="4417070"/>
            <a:ext cx="6553200" cy="4770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Show output using Dashboard</a:t>
            </a:r>
          </a:p>
        </p:txBody>
      </p:sp>
    </p:spTree>
    <p:extLst>
      <p:ext uri="{BB962C8B-B14F-4D97-AF65-F5344CB8AC3E}">
        <p14:creationId xmlns:p14="http://schemas.microsoft.com/office/powerpoint/2010/main" val="192147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1167" y="1028700"/>
            <a:ext cx="8275233" cy="2370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5400" dirty="0">
                <a:latin typeface="Poppins Bold"/>
              </a:rPr>
              <a:t>DEVELOPMENT ARCHITECTURE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E751FE-6DF1-A2A4-AB26-24D6490B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849" y="-82801"/>
            <a:ext cx="11144351" cy="107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78727" flipV="1">
            <a:off x="-2323192" y="2506911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40775" y="946396"/>
            <a:ext cx="857867" cy="85786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2862" y="2226096"/>
            <a:ext cx="604566" cy="6045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25201" y="681913"/>
            <a:ext cx="637633" cy="637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2464861" y="-305843"/>
            <a:ext cx="9149227" cy="10803479"/>
            <a:chOff x="0" y="0"/>
            <a:chExt cx="21042033" cy="248465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41995" cy="24846662"/>
            </a:xfrm>
            <a:custGeom>
              <a:avLst/>
              <a:gdLst/>
              <a:ahLst/>
              <a:cxnLst/>
              <a:rect l="l" t="t" r="r" b="b"/>
              <a:pathLst>
                <a:path w="21041995" h="24846662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141557"/>
                  </a:lnTo>
                  <a:lnTo>
                    <a:pt x="21041995" y="24065103"/>
                  </a:lnTo>
                  <a:lnTo>
                    <a:pt x="21041995" y="24065103"/>
                  </a:lnTo>
                  <a:cubicBezTo>
                    <a:pt x="21035772" y="22316314"/>
                    <a:pt x="20592160" y="17791937"/>
                    <a:pt x="16774033" y="12121388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54988" r="-549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2903702">
            <a:off x="-6099048" y="6299337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83452" y="6664449"/>
            <a:ext cx="3550442" cy="3550442"/>
          </a:xfrm>
          <a:custGeom>
            <a:avLst/>
            <a:gdLst/>
            <a:ahLst/>
            <a:cxnLst/>
            <a:rect l="l" t="t" r="r" b="b"/>
            <a:pathLst>
              <a:path w="3550442" h="3550442">
                <a:moveTo>
                  <a:pt x="0" y="0"/>
                </a:moveTo>
                <a:lnTo>
                  <a:pt x="3550442" y="0"/>
                </a:lnTo>
                <a:lnTo>
                  <a:pt x="3550442" y="3550443"/>
                </a:lnTo>
                <a:lnTo>
                  <a:pt x="0" y="3550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772271" y="6953268"/>
            <a:ext cx="2972804" cy="29728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  <a:ln w="10477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028507" y="7209510"/>
            <a:ext cx="2460331" cy="2460321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534400" y="1919986"/>
            <a:ext cx="9165923" cy="1089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306464"/>
                </a:solidFill>
                <a:latin typeface="Poppins Bold"/>
              </a:rPr>
              <a:t>DEVELOPERIQ 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75872" y="715649"/>
            <a:ext cx="5745626" cy="108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90"/>
              </a:lnSpc>
            </a:pPr>
            <a:r>
              <a:rPr lang="en-US" sz="7160" spc="-214">
                <a:solidFill>
                  <a:srgbClr val="000000"/>
                </a:solidFill>
                <a:latin typeface="Poppins Bold"/>
              </a:rPr>
              <a:t>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79152" y="3009900"/>
            <a:ext cx="9251648" cy="1089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306464"/>
                </a:solidFill>
                <a:latin typeface="Poppins Bold"/>
              </a:rPr>
              <a:t>DEVELOPMENT ARCHITECTURE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62631" y="3955101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EKS CLUSTER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02657F6C-64FA-D3FC-AF8D-8154F046D5A3}"/>
              </a:ext>
            </a:extLst>
          </p:cNvPr>
          <p:cNvSpPr txBox="1"/>
          <p:nvPr/>
        </p:nvSpPr>
        <p:spPr>
          <a:xfrm>
            <a:off x="9662631" y="6741842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CICD PIPELINE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7552212B-1596-7C00-4AA2-ED35F52F3C6E}"/>
              </a:ext>
            </a:extLst>
          </p:cNvPr>
          <p:cNvSpPr txBox="1"/>
          <p:nvPr/>
        </p:nvSpPr>
        <p:spPr>
          <a:xfrm>
            <a:off x="9722152" y="7634986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TEST SUIT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9B7A8001-E5E0-D9F5-0E0F-71CDD35D45F0}"/>
              </a:ext>
            </a:extLst>
          </p:cNvPr>
          <p:cNvSpPr txBox="1"/>
          <p:nvPr/>
        </p:nvSpPr>
        <p:spPr>
          <a:xfrm>
            <a:off x="9662631" y="4913042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MICROSERVICES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E8315402-C67C-5A1B-46D4-6A33E1BF27AE}"/>
              </a:ext>
            </a:extLst>
          </p:cNvPr>
          <p:cNvSpPr txBox="1"/>
          <p:nvPr/>
        </p:nvSpPr>
        <p:spPr>
          <a:xfrm>
            <a:off x="9617879" y="5829300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DYNAMODB DATABASE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5A73A76B-4257-E78D-AF2E-6494ED184350}"/>
              </a:ext>
            </a:extLst>
          </p:cNvPr>
          <p:cNvSpPr txBox="1"/>
          <p:nvPr/>
        </p:nvSpPr>
        <p:spPr>
          <a:xfrm>
            <a:off x="9722152" y="8420100"/>
            <a:ext cx="6231721" cy="10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3200" dirty="0">
                <a:latin typeface="Poppins Bold"/>
              </a:rPr>
              <a:t>MONITORING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50132" r="-26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4728" y="3875590"/>
            <a:ext cx="827683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1"/>
              </a:lnSpc>
            </a:pPr>
            <a:r>
              <a:rPr lang="en-US" sz="10518" dirty="0">
                <a:solidFill>
                  <a:srgbClr val="0E8388"/>
                </a:solidFill>
                <a:latin typeface="Poppins Bold"/>
              </a:rPr>
              <a:t>Thank You !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74275" y="-48330"/>
            <a:ext cx="8713725" cy="10289235"/>
            <a:chOff x="0" y="0"/>
            <a:chExt cx="21042033" cy="24846598"/>
          </a:xfrm>
        </p:grpSpPr>
        <p:sp>
          <p:nvSpPr>
            <p:cNvPr id="17" name="Freeform 17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7"/>
              <a:stretch>
                <a:fillRect l="-67469" r="-674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 flipV="1">
            <a:off x="-5671741" y="3445678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4421007"/>
                </a:moveTo>
                <a:lnTo>
                  <a:pt x="12676725" y="4421007"/>
                </a:lnTo>
                <a:lnTo>
                  <a:pt x="12676725" y="0"/>
                </a:lnTo>
                <a:lnTo>
                  <a:pt x="0" y="0"/>
                </a:lnTo>
                <a:lnTo>
                  <a:pt x="0" y="44210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3523767">
            <a:off x="-5767044" y="6286174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87F91AE-D780-F8C9-D818-0A8AB5A9BEE0}"/>
              </a:ext>
            </a:extLst>
          </p:cNvPr>
          <p:cNvSpPr txBox="1"/>
          <p:nvPr/>
        </p:nvSpPr>
        <p:spPr>
          <a:xfrm>
            <a:off x="1021167" y="970707"/>
            <a:ext cx="13304433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4"/>
              </a:lnSpc>
            </a:pPr>
            <a:r>
              <a:rPr lang="en-US" sz="6000" spc="-153" dirty="0">
                <a:solidFill>
                  <a:srgbClr val="3BA0BB"/>
                </a:solidFill>
                <a:latin typeface="Poppins Bold"/>
              </a:rPr>
              <a:t>DEVELOPERIQ SOLUTION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B5D805-FE43-BB7A-7DD3-94EB56980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8561880"/>
            <a:ext cx="11516002" cy="12923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C3C596-FB5C-0557-5E19-B39AF99996C6}"/>
              </a:ext>
            </a:extLst>
          </p:cNvPr>
          <p:cNvSpPr txBox="1"/>
          <p:nvPr/>
        </p:nvSpPr>
        <p:spPr>
          <a:xfrm>
            <a:off x="2362200" y="3480768"/>
            <a:ext cx="12089566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productivity matrix: 1 : Summarized collected data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AB94E-7A7B-B885-D7C9-F11AEC0FCBA6}"/>
              </a:ext>
            </a:extLst>
          </p:cNvPr>
          <p:cNvSpPr txBox="1"/>
          <p:nvPr/>
        </p:nvSpPr>
        <p:spPr>
          <a:xfrm>
            <a:off x="3581400" y="4175725"/>
            <a:ext cx="14173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alculated each and every developer’s total commit addition, total commit deletions, total number of commits in weekly, monthly and yearly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ummarize the number of issues created and issues comments for each developer for a weekly, monthly and yearly basis.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E48DB-409A-3B82-3031-2EEC6863CEA6}"/>
              </a:ext>
            </a:extLst>
          </p:cNvPr>
          <p:cNvSpPr txBox="1"/>
          <p:nvPr/>
        </p:nvSpPr>
        <p:spPr>
          <a:xfrm>
            <a:off x="2362200" y="5927203"/>
            <a:ext cx="12089566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productivity matrix: </a:t>
            </a: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ser's productivity based on their interactions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8210A5-F73C-E8BE-D865-471DB85E9B52}"/>
              </a:ext>
            </a:extLst>
          </p:cNvPr>
          <p:cNvSpPr txBox="1"/>
          <p:nvPr/>
        </p:nvSpPr>
        <p:spPr>
          <a:xfrm>
            <a:off x="2921834" y="6577632"/>
            <a:ext cx="12089566" cy="1915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 1 is calculated by combining the counts of comments and issues created by a developer. Reflects a user's productivity based on their interactions, such as comments and issues created, over different time intervals (weekly, monthly, and yearly).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48AC0-C534-0C79-8352-5DA831CC971D}"/>
              </a:ext>
            </a:extLst>
          </p:cNvPr>
          <p:cNvSpPr txBox="1"/>
          <p:nvPr/>
        </p:nvSpPr>
        <p:spPr>
          <a:xfrm>
            <a:off x="2312234" y="2095500"/>
            <a:ext cx="14680366" cy="116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Repository Details</a:t>
            </a:r>
          </a:p>
          <a:p>
            <a:pPr marL="1828800" lvl="3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 Owner :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freeCodeCamp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 Repo Name : Mobile  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(SHOW IN GITHUB)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13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 flipV="1">
            <a:off x="-5671741" y="3445678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4421007"/>
                </a:moveTo>
                <a:lnTo>
                  <a:pt x="12676725" y="4421007"/>
                </a:lnTo>
                <a:lnTo>
                  <a:pt x="12676725" y="0"/>
                </a:lnTo>
                <a:lnTo>
                  <a:pt x="0" y="0"/>
                </a:lnTo>
                <a:lnTo>
                  <a:pt x="0" y="44210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3523767">
            <a:off x="-5767044" y="6286174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3D136D-0C4D-53D6-01D4-26E68B096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546392"/>
            <a:ext cx="11507633" cy="16639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C3C596-FB5C-0557-5E19-B39AF99996C6}"/>
              </a:ext>
            </a:extLst>
          </p:cNvPr>
          <p:cNvSpPr txBox="1"/>
          <p:nvPr/>
        </p:nvSpPr>
        <p:spPr>
          <a:xfrm>
            <a:off x="2057400" y="2171700"/>
            <a:ext cx="12089566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productivity matrix: </a:t>
            </a: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ser's commit productivity</a:t>
            </a:r>
            <a:endParaRPr lang="en-US" sz="3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AB94E-7A7B-B885-D7C9-F11AEC0FCBA6}"/>
              </a:ext>
            </a:extLst>
          </p:cNvPr>
          <p:cNvSpPr txBox="1"/>
          <p:nvPr/>
        </p:nvSpPr>
        <p:spPr>
          <a:xfrm>
            <a:off x="3276600" y="2880325"/>
            <a:ext cx="14173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user's commit productivity by considering the logarithmic ratio of additions and deletions to the total number of commits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 of the complexity or impact of a user's code changes.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5BD1C9-9EC3-AFEA-148D-CB429A8428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928"/>
          <a:stretch/>
        </p:blipFill>
        <p:spPr>
          <a:xfrm>
            <a:off x="13258801" y="3832662"/>
            <a:ext cx="5029200" cy="6454338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987A3307-3C02-1896-DF4E-031D00BB5687}"/>
              </a:ext>
            </a:extLst>
          </p:cNvPr>
          <p:cNvSpPr txBox="1"/>
          <p:nvPr/>
        </p:nvSpPr>
        <p:spPr>
          <a:xfrm>
            <a:off x="1021167" y="970707"/>
            <a:ext cx="13304433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4"/>
              </a:lnSpc>
            </a:pPr>
            <a:r>
              <a:rPr lang="en-US" sz="6000" spc="-153" dirty="0">
                <a:solidFill>
                  <a:srgbClr val="3BA0BB"/>
                </a:solidFill>
                <a:latin typeface="Poppins Bold"/>
              </a:rPr>
              <a:t>DEVELOPERIQ SOLUTION</a:t>
            </a:r>
          </a:p>
        </p:txBody>
      </p:sp>
    </p:spTree>
    <p:extLst>
      <p:ext uri="{BB962C8B-B14F-4D97-AF65-F5344CB8AC3E}">
        <p14:creationId xmlns:p14="http://schemas.microsoft.com/office/powerpoint/2010/main" val="147215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2315706"/>
            <a:ext cx="16243168" cy="7171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rgbClr val="FFC000"/>
                </a:solidFill>
                <a:latin typeface="Poppins Bold"/>
              </a:rPr>
              <a:t>EKS CLUSTER</a:t>
            </a:r>
          </a:p>
          <a:p>
            <a:pPr algn="just"/>
            <a:endParaRPr lang="en-US" sz="3000" b="1" dirty="0">
              <a:latin typeface="+mj-lt"/>
            </a:endParaRPr>
          </a:p>
          <a:p>
            <a:pPr algn="just"/>
            <a:r>
              <a:rPr lang="en-US" sz="3000" b="1" dirty="0">
                <a:latin typeface="+mj-lt"/>
              </a:rPr>
              <a:t>Set up Environment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IDE : </a:t>
            </a:r>
            <a:r>
              <a:rPr lang="en-US" sz="2800" dirty="0">
                <a:latin typeface="+mj-lt"/>
              </a:rPr>
              <a:t>AWS Cloud9 is a cloud-based integrated development environment (IDE) – EC2 : t3.small : Linux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Necessary Installations : </a:t>
            </a:r>
            <a:r>
              <a:rPr lang="en-US" sz="2800" dirty="0" err="1">
                <a:latin typeface="+mj-lt"/>
              </a:rPr>
              <a:t>kubectl</a:t>
            </a:r>
            <a:r>
              <a:rPr lang="en-US" sz="2800" dirty="0">
                <a:latin typeface="+mj-lt"/>
              </a:rPr>
              <a:t> , </a:t>
            </a:r>
            <a:r>
              <a:rPr lang="en-US" sz="2800" dirty="0" err="1">
                <a:latin typeface="+mj-lt"/>
              </a:rPr>
              <a:t>kubelet</a:t>
            </a:r>
            <a:r>
              <a:rPr lang="en-US" sz="2800" dirty="0">
                <a:latin typeface="+mj-lt"/>
              </a:rPr>
              <a:t> binaries , </a:t>
            </a:r>
            <a:r>
              <a:rPr lang="en-US" sz="2800" dirty="0" err="1">
                <a:latin typeface="+mj-lt"/>
              </a:rPr>
              <a:t>awscli</a:t>
            </a:r>
            <a:r>
              <a:rPr lang="en-US" sz="2800" dirty="0">
                <a:latin typeface="+mj-lt"/>
              </a:rPr>
              <a:t> and required </a:t>
            </a:r>
            <a:r>
              <a:rPr lang="en-US" sz="2800" dirty="0" err="1">
                <a:latin typeface="+mj-lt"/>
              </a:rPr>
              <a:t>enviromantal</a:t>
            </a:r>
            <a:r>
              <a:rPr lang="en-US" sz="2800" dirty="0">
                <a:latin typeface="+mj-lt"/>
              </a:rPr>
              <a:t> installations : </a:t>
            </a:r>
            <a:r>
              <a:rPr lang="en-US" sz="2800" dirty="0" err="1">
                <a:latin typeface="+mj-lt"/>
              </a:rPr>
              <a:t>jq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 err="1">
                <a:latin typeface="+mj-lt"/>
              </a:rPr>
              <a:t>yq</a:t>
            </a: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IAM role for workspace : (instance role to provide administrative access to cloud9 to build EKS cluster) </a:t>
            </a:r>
            <a:r>
              <a:rPr lang="en-US" sz="2800" dirty="0" err="1">
                <a:latin typeface="+mj-lt"/>
              </a:rPr>
              <a:t>eksworkshop</a:t>
            </a:r>
            <a:r>
              <a:rPr lang="en-US" sz="2800" dirty="0">
                <a:latin typeface="+mj-lt"/>
              </a:rPr>
              <a:t>-admin : </a:t>
            </a:r>
            <a:r>
              <a:rPr lang="en-US" sz="2800" dirty="0" err="1">
                <a:latin typeface="+mj-lt"/>
              </a:rPr>
              <a:t>AdministratorAccess</a:t>
            </a:r>
            <a:r>
              <a:rPr lang="en-US" sz="2800" dirty="0">
                <a:latin typeface="+mj-lt"/>
              </a:rPr>
              <a:t> policy – </a:t>
            </a:r>
            <a:r>
              <a:rPr lang="en-US" sz="2800" dirty="0" err="1">
                <a:latin typeface="+mj-lt"/>
              </a:rPr>
              <a:t>Attache</a:t>
            </a:r>
            <a:r>
              <a:rPr lang="en-US" sz="2800" dirty="0">
                <a:latin typeface="+mj-lt"/>
              </a:rPr>
              <a:t> IAM to workspace EC2 and validate 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algn="just"/>
            <a:r>
              <a:rPr lang="en-US" sz="3000" b="1" dirty="0">
                <a:latin typeface="+mj-lt"/>
              </a:rPr>
              <a:t>Launch EKS cluster using EKSCTL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Download and install the </a:t>
            </a:r>
            <a:r>
              <a:rPr lang="en-US" sz="2800" dirty="0" err="1">
                <a:latin typeface="+mj-lt"/>
              </a:rPr>
              <a:t>eksctl</a:t>
            </a: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AE2290-A1B3-6A35-9FDE-5DDA4D2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8" y="5886839"/>
            <a:ext cx="15316201" cy="531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1BD542-0EA0-8BBC-1F01-37F0CC035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98" y="8258761"/>
            <a:ext cx="15316200" cy="618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457200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533400" y="2400300"/>
            <a:ext cx="7162800" cy="637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rgbClr val="FFC000"/>
                </a:solidFill>
                <a:latin typeface="Poppins Bold"/>
              </a:rPr>
              <a:t>EKS CLUSTER</a:t>
            </a:r>
          </a:p>
          <a:p>
            <a:pPr algn="just"/>
            <a:endParaRPr lang="en-US" sz="3000" b="1" dirty="0">
              <a:latin typeface="+mj-lt"/>
            </a:endParaRPr>
          </a:p>
          <a:p>
            <a:pPr algn="just"/>
            <a:r>
              <a:rPr lang="en-US" sz="3000" b="1" dirty="0">
                <a:latin typeface="+mj-lt"/>
              </a:rPr>
              <a:t>Set up EKS Cluster:</a:t>
            </a:r>
            <a:endParaRPr lang="en-US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configuration file for creating an Amazon EKS (Elastic Kubernetes Service) cluster using a tool called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effectLst/>
              </a:rPr>
              <a:t>eksctl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enableSsm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Enables AWS Systems Manager (SSM) for SSH connectivity.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+mj-lt"/>
              </a:rPr>
              <a:t>secretsEncryption</a:t>
            </a:r>
            <a:r>
              <a:rPr lang="en-US" dirty="0">
                <a:latin typeface="+mj-lt"/>
              </a:rPr>
              <a:t>: Configuration for encrypting secrets. </a:t>
            </a:r>
            <a:r>
              <a:rPr lang="en-US" dirty="0" err="1">
                <a:latin typeface="+mj-lt"/>
              </a:rPr>
              <a:t>keyARN</a:t>
            </a:r>
            <a:r>
              <a:rPr lang="en-US" dirty="0">
                <a:latin typeface="+mj-lt"/>
              </a:rPr>
              <a:t>: Amazon Resource Name (ARN) of the AWS Key Management Service (KMS) key used for encryption.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FBCDD9-AA87-37CF-2B8D-0A9D1F677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21"/>
          <a:stretch/>
        </p:blipFill>
        <p:spPr>
          <a:xfrm>
            <a:off x="8146026" y="1917290"/>
            <a:ext cx="9906000" cy="6338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9FD178-7E11-47D3-0EEA-405C326FF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026" y="8582201"/>
            <a:ext cx="9906000" cy="12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10211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1023665" y="1919986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MICROSERVICES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F0C15-FCD4-7750-176A-6F68B962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039" y="1959956"/>
            <a:ext cx="12220961" cy="79079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37861-7902-5114-04B1-AA48159D261F}"/>
              </a:ext>
            </a:extLst>
          </p:cNvPr>
          <p:cNvSpPr txBox="1"/>
          <p:nvPr/>
        </p:nvSpPr>
        <p:spPr>
          <a:xfrm>
            <a:off x="944967" y="7178576"/>
            <a:ext cx="7589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Show pods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Show services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Show deployments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Run microservices in web</a:t>
            </a:r>
          </a:p>
          <a:p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outputs from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74924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563967" y="10233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566465" y="2009523"/>
            <a:ext cx="15232909" cy="107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MICROSERVICES – 1 : 4 GITHUB APIs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7D0D52-AC52-F9F7-C041-265CE232A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83"/>
          <a:stretch/>
        </p:blipFill>
        <p:spPr>
          <a:xfrm>
            <a:off x="533400" y="4836535"/>
            <a:ext cx="6096000" cy="5640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1BED4-8F63-8650-8304-4CA775C235B3}"/>
              </a:ext>
            </a:extLst>
          </p:cNvPr>
          <p:cNvSpPr txBox="1"/>
          <p:nvPr/>
        </p:nvSpPr>
        <p:spPr>
          <a:xfrm>
            <a:off x="487680" y="3371635"/>
            <a:ext cx="17419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</a:t>
            </a:r>
            <a:r>
              <a:rPr lang="en-US" dirty="0">
                <a:hlinkClick r:id="rId5"/>
              </a:rPr>
              <a:t>https://api.github.com/repos/freeCodeCamp/mobile/contributors</a:t>
            </a:r>
            <a:r>
              <a:rPr lang="en-US" dirty="0"/>
              <a:t> (get </a:t>
            </a:r>
            <a:r>
              <a:rPr lang="en-US" dirty="0" err="1"/>
              <a:t>contributeror</a:t>
            </a:r>
            <a:r>
              <a:rPr lang="en-US" dirty="0"/>
              <a:t> </a:t>
            </a:r>
            <a:r>
              <a:rPr lang="en-US" dirty="0" err="1"/>
              <a:t>loging</a:t>
            </a:r>
            <a:r>
              <a:rPr lang="en-US" dirty="0"/>
              <a:t> details)</a:t>
            </a:r>
          </a:p>
          <a:p>
            <a:r>
              <a:rPr lang="en-US" dirty="0"/>
              <a:t>2- </a:t>
            </a:r>
            <a:r>
              <a:rPr lang="en-US" dirty="0" err="1"/>
              <a:t>get_commit_stats</a:t>
            </a:r>
            <a:r>
              <a:rPr lang="en-US" dirty="0"/>
              <a:t>(</a:t>
            </a:r>
            <a:r>
              <a:rPr lang="en-US" dirty="0" err="1"/>
              <a:t>repo_owner</a:t>
            </a:r>
            <a:r>
              <a:rPr lang="en-US" dirty="0"/>
              <a:t>, </a:t>
            </a:r>
            <a:r>
              <a:rPr lang="en-US" dirty="0" err="1"/>
              <a:t>repo_name</a:t>
            </a:r>
            <a:r>
              <a:rPr lang="en-US" dirty="0"/>
              <a:t>, </a:t>
            </a:r>
            <a:r>
              <a:rPr lang="en-US" dirty="0" err="1"/>
              <a:t>contributor_login</a:t>
            </a:r>
            <a:r>
              <a:rPr lang="en-US" dirty="0"/>
              <a:t>, token, </a:t>
            </a:r>
            <a:r>
              <a:rPr lang="en-US" dirty="0" err="1"/>
              <a:t>time_frame</a:t>
            </a:r>
            <a:r>
              <a:rPr lang="en-US" dirty="0"/>
              <a:t>) : </a:t>
            </a:r>
            <a:r>
              <a:rPr lang="en-US" dirty="0">
                <a:hlinkClick r:id="rId6"/>
              </a:rPr>
              <a:t>https://api.github.com/repos/freeCodeCamp/mobile/stats/contributors</a:t>
            </a:r>
            <a:r>
              <a:rPr lang="en-US" dirty="0"/>
              <a:t> (calculate weekly, monthly and yearly </a:t>
            </a:r>
            <a:r>
              <a:rPr lang="en-US" dirty="0" err="1"/>
              <a:t>a,d,c</a:t>
            </a:r>
            <a:r>
              <a:rPr lang="en-US" dirty="0"/>
              <a:t> values)</a:t>
            </a:r>
          </a:p>
          <a:p>
            <a:r>
              <a:rPr lang="en-US" dirty="0"/>
              <a:t>3- CONTRIBUTOR_ISSUES_URI__(</a:t>
            </a:r>
            <a:r>
              <a:rPr lang="en-US" dirty="0" err="1"/>
              <a:t>repo_owner</a:t>
            </a:r>
            <a:r>
              <a:rPr lang="en-US" dirty="0"/>
              <a:t>, </a:t>
            </a:r>
            <a:r>
              <a:rPr lang="en-US" dirty="0" err="1"/>
              <a:t>repo_name</a:t>
            </a:r>
            <a:r>
              <a:rPr lang="en-US" dirty="0"/>
              <a:t>, </a:t>
            </a:r>
            <a:r>
              <a:rPr lang="en-US" dirty="0" err="1"/>
              <a:t>contributor_login</a:t>
            </a:r>
            <a:r>
              <a:rPr lang="en-US" dirty="0"/>
              <a:t>, token) : </a:t>
            </a:r>
            <a:r>
              <a:rPr lang="en-US" dirty="0">
                <a:hlinkClick r:id="rId7"/>
              </a:rPr>
              <a:t>https://api.github.com/repos/freeCodeCamp/mobile/issues/comments</a:t>
            </a:r>
            <a:r>
              <a:rPr lang="en-US" dirty="0"/>
              <a:t> (comments on issues - calculate number of comments on a issue by a user)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8D2335-645E-8927-E916-8321296B8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836535"/>
            <a:ext cx="2149575" cy="56409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B1254-8009-0618-D8F5-FCC129F05E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26"/>
          <a:stretch/>
        </p:blipFill>
        <p:spPr>
          <a:xfrm>
            <a:off x="9263795" y="4813676"/>
            <a:ext cx="6600519" cy="56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D8D4C5BC-845F-3BFA-784B-8E6277F40F09}"/>
              </a:ext>
            </a:extLst>
          </p:cNvPr>
          <p:cNvSpPr txBox="1"/>
          <p:nvPr/>
        </p:nvSpPr>
        <p:spPr>
          <a:xfrm>
            <a:off x="563967" y="794709"/>
            <a:ext cx="1330443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6000" dirty="0">
                <a:latin typeface="Poppins Bold"/>
              </a:rPr>
              <a:t>DEVELOPMENT ARCHITECTURE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AB1BCF6-20B3-AC97-E22E-958E1ADC7385}"/>
              </a:ext>
            </a:extLst>
          </p:cNvPr>
          <p:cNvSpPr txBox="1"/>
          <p:nvPr/>
        </p:nvSpPr>
        <p:spPr>
          <a:xfrm>
            <a:off x="566465" y="1705793"/>
            <a:ext cx="6231721" cy="10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4"/>
              </a:lnSpc>
            </a:pPr>
            <a:r>
              <a:rPr lang="en-US" sz="4000" dirty="0">
                <a:solidFill>
                  <a:srgbClr val="FFC000"/>
                </a:solidFill>
                <a:latin typeface="Poppins Bold"/>
              </a:rPr>
              <a:t>MICROSERVICES - 1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1BED4-8F63-8650-8304-4CA775C235B3}"/>
              </a:ext>
            </a:extLst>
          </p:cNvPr>
          <p:cNvSpPr txBox="1"/>
          <p:nvPr/>
        </p:nvSpPr>
        <p:spPr>
          <a:xfrm>
            <a:off x="487680" y="2807375"/>
            <a:ext cx="17419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4- CONTRIBUTOR_ISSUES_URI__(</a:t>
            </a:r>
            <a:r>
              <a:rPr lang="en-US" dirty="0" err="1"/>
              <a:t>repo_owner</a:t>
            </a:r>
            <a:r>
              <a:rPr lang="en-US" dirty="0"/>
              <a:t>, </a:t>
            </a:r>
            <a:r>
              <a:rPr lang="en-US" dirty="0" err="1"/>
              <a:t>repo_name</a:t>
            </a:r>
            <a:r>
              <a:rPr lang="en-US" dirty="0"/>
              <a:t>, </a:t>
            </a:r>
            <a:r>
              <a:rPr lang="en-US" dirty="0" err="1"/>
              <a:t>contributor_login</a:t>
            </a:r>
            <a:r>
              <a:rPr lang="en-US" dirty="0"/>
              <a:t>, token): </a:t>
            </a:r>
            <a:r>
              <a:rPr lang="en-US" dirty="0">
                <a:hlinkClick r:id="rId4"/>
              </a:rPr>
              <a:t>https://api.github.com/repos/freeCodeCamp/mobile/issues</a:t>
            </a:r>
            <a:r>
              <a:rPr lang="en-US" dirty="0"/>
              <a:t> (calculate the number of issues created weekly, monthly and yearly.</a:t>
            </a:r>
          </a:p>
          <a:p>
            <a:endParaRPr lang="en-US" dirty="0"/>
          </a:p>
          <a:p>
            <a:r>
              <a:rPr lang="en-US" dirty="0"/>
              <a:t>FINALLY: Insert data to a table in DynamoDB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FE2D69-8607-E9BC-7E8E-45E71B97E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67" y="4121045"/>
            <a:ext cx="6705600" cy="56886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BC07E0-CAD1-FC4F-82AF-851DCFB99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187" y="4118718"/>
            <a:ext cx="11603916" cy="56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396f5e2-cd81-4c31-9b73-ddc09cf29891}" enabled="1" method="Standard" siteId="{a628da58-b099-463e-b9bd-4987cd45ed75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807</Words>
  <Application>Microsoft Office PowerPoint</Application>
  <PresentationFormat>Custom</PresentationFormat>
  <Paragraphs>105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Poppins Semi-Bold</vt:lpstr>
      <vt:lpstr>Calibri</vt:lpstr>
      <vt:lpstr>Wingdings</vt:lpstr>
      <vt:lpstr>Arial</vt:lpstr>
      <vt:lpstr>Poppins Bold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AVAILABILITY AND ACAILABILITY- YASORA</dc:title>
  <dc:creator>Devani Yasora</dc:creator>
  <cp:lastModifiedBy>Devani</cp:lastModifiedBy>
  <cp:revision>13</cp:revision>
  <dcterms:created xsi:type="dcterms:W3CDTF">2006-08-16T00:00:00Z</dcterms:created>
  <dcterms:modified xsi:type="dcterms:W3CDTF">2023-12-24T06:32:48Z</dcterms:modified>
  <dc:identifier>DAFx_YyNjpA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Dialog - Internal</vt:lpwstr>
  </property>
</Properties>
</file>